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81" r:id="rId9"/>
    <p:sldId id="263" r:id="rId10"/>
    <p:sldId id="264" r:id="rId11"/>
    <p:sldId id="280" r:id="rId12"/>
    <p:sldId id="265" r:id="rId13"/>
    <p:sldId id="266" r:id="rId14"/>
    <p:sldId id="267" r:id="rId15"/>
    <p:sldId id="268" r:id="rId16"/>
    <p:sldId id="282" r:id="rId17"/>
    <p:sldId id="269" r:id="rId18"/>
    <p:sldId id="270" r:id="rId19"/>
    <p:sldId id="271" r:id="rId20"/>
    <p:sldId id="272" r:id="rId21"/>
    <p:sldId id="279" r:id="rId22"/>
    <p:sldId id="283" r:id="rId23"/>
    <p:sldId id="273" r:id="rId24"/>
    <p:sldId id="274" r:id="rId25"/>
    <p:sldId id="275" r:id="rId26"/>
    <p:sldId id="276" r:id="rId27"/>
    <p:sldId id="277" r:id="rId28"/>
    <p:sldId id="278"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07E64C-57A3-4651-825C-500EB9AE356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7E64C-57A3-4651-825C-500EB9AE356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7E64C-57A3-4651-825C-500EB9AE356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7E64C-57A3-4651-825C-500EB9AE356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7E64C-57A3-4651-825C-500EB9AE3560}"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7E64C-57A3-4651-825C-500EB9AE3560}"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7E64C-57A3-4651-825C-500EB9AE3560}" type="datetimeFigureOut">
              <a:rPr lang="en-US" smtClean="0"/>
              <a:pPr/>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7E64C-57A3-4651-825C-500EB9AE3560}" type="datetimeFigureOut">
              <a:rPr lang="en-US" smtClean="0"/>
              <a:pPr/>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7E64C-57A3-4651-825C-500EB9AE3560}" type="datetimeFigureOut">
              <a:rPr lang="en-US" smtClean="0"/>
              <a:pPr/>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7E64C-57A3-4651-825C-500EB9AE3560}"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7E64C-57A3-4651-825C-500EB9AE3560}"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E04A5-BBE8-4A71-AD22-E7C44B9A66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44000" b="-4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7E64C-57A3-4651-825C-500EB9AE3560}" type="datetimeFigureOut">
              <a:rPr lang="en-US" smtClean="0"/>
              <a:pPr/>
              <a:t>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E04A5-BBE8-4A71-AD22-E7C44B9A66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rgbClr val="C00000"/>
          </a:solidFill>
          <a:latin typeface="+mj-lt"/>
          <a:ea typeface="+mj-ea"/>
          <a:cs typeface="B Titr" pitchFamily="2" charset="-78"/>
        </a:defRPr>
      </a:lvl1pPr>
    </p:titleStyle>
    <p:bodyStyle>
      <a:lvl1pPr marL="342900" indent="-342900" algn="r" defTabSz="914400" rtl="1" eaLnBrk="1" latinLnBrk="0" hangingPunct="1">
        <a:lnSpc>
          <a:spcPct val="150000"/>
        </a:lnSpc>
        <a:spcBef>
          <a:spcPct val="20000"/>
        </a:spcBef>
        <a:buFont typeface="Wingdings" pitchFamily="2" charset="2"/>
        <a:buChar char="ü"/>
        <a:defRPr sz="3200" kern="1200">
          <a:solidFill>
            <a:schemeClr val="tx2">
              <a:lumMod val="50000"/>
            </a:schemeClr>
          </a:solidFill>
          <a:latin typeface="+mn-lt"/>
          <a:ea typeface="+mn-ea"/>
          <a:cs typeface="B Koodak" pitchFamily="2" charset="-78"/>
        </a:defRPr>
      </a:lvl1pPr>
      <a:lvl2pPr marL="742950" indent="-285750" algn="r" defTabSz="914400" rtl="1" eaLnBrk="1" latinLnBrk="0" hangingPunct="1">
        <a:lnSpc>
          <a:spcPct val="150000"/>
        </a:lnSpc>
        <a:spcBef>
          <a:spcPct val="20000"/>
        </a:spcBef>
        <a:buFont typeface="Wingdings" pitchFamily="2" charset="2"/>
        <a:buChar char="v"/>
        <a:defRPr sz="2800" kern="1200">
          <a:solidFill>
            <a:schemeClr val="tx2">
              <a:lumMod val="50000"/>
            </a:schemeClr>
          </a:solidFill>
          <a:latin typeface="+mn-lt"/>
          <a:ea typeface="+mn-ea"/>
          <a:cs typeface="B Koodak" pitchFamily="2" charset="-78"/>
        </a:defRPr>
      </a:lvl2pPr>
      <a:lvl3pPr marL="1143000" indent="-228600" algn="r" defTabSz="914400" rtl="1" eaLnBrk="1" latinLnBrk="0" hangingPunct="1">
        <a:lnSpc>
          <a:spcPct val="150000"/>
        </a:lnSpc>
        <a:spcBef>
          <a:spcPct val="20000"/>
        </a:spcBef>
        <a:buFont typeface="Wingdings" pitchFamily="2" charset="2"/>
        <a:buChar char="q"/>
        <a:defRPr sz="2400" kern="1200">
          <a:solidFill>
            <a:schemeClr val="tx2">
              <a:lumMod val="50000"/>
            </a:schemeClr>
          </a:solidFill>
          <a:latin typeface="+mn-lt"/>
          <a:ea typeface="+mn-ea"/>
          <a:cs typeface="B Koodak" pitchFamily="2" charset="-78"/>
        </a:defRPr>
      </a:lvl3pPr>
      <a:lvl4pPr marL="1600200" indent="-228600" algn="r" defTabSz="914400" rtl="1" eaLnBrk="1" latinLnBrk="0" hangingPunct="1">
        <a:lnSpc>
          <a:spcPct val="150000"/>
        </a:lnSpc>
        <a:spcBef>
          <a:spcPct val="20000"/>
        </a:spcBef>
        <a:buFont typeface="Wingdings" pitchFamily="2" charset="2"/>
        <a:buChar char="q"/>
        <a:defRPr sz="2000" kern="1200">
          <a:solidFill>
            <a:schemeClr val="tx2">
              <a:lumMod val="50000"/>
            </a:schemeClr>
          </a:solidFill>
          <a:latin typeface="+mn-lt"/>
          <a:ea typeface="+mn-ea"/>
          <a:cs typeface="B Koodak" pitchFamily="2" charset="-78"/>
        </a:defRPr>
      </a:lvl4pPr>
      <a:lvl5pPr marL="2057400" indent="-228600" algn="r" defTabSz="914400" rtl="1" eaLnBrk="1" latinLnBrk="0" hangingPunct="1">
        <a:lnSpc>
          <a:spcPct val="150000"/>
        </a:lnSpc>
        <a:spcBef>
          <a:spcPct val="20000"/>
        </a:spcBef>
        <a:buFont typeface="Wingdings" pitchFamily="2" charset="2"/>
        <a:buChar char="q"/>
        <a:defRPr sz="2000" kern="1200">
          <a:solidFill>
            <a:schemeClr val="tx2">
              <a:lumMod val="50000"/>
            </a:schemeClr>
          </a:solidFill>
          <a:latin typeface="+mn-lt"/>
          <a:ea typeface="+mn-ea"/>
          <a:cs typeface="B Koodak"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0998" y="2500306"/>
            <a:ext cx="5529274" cy="1600210"/>
          </a:xfrm>
        </p:spPr>
        <p:txBody>
          <a:bodyPr>
            <a:noAutofit/>
          </a:bodyPr>
          <a:lstStyle/>
          <a:p>
            <a:r>
              <a:rPr lang="fa-IR" sz="23900" dirty="0" smtClean="0">
                <a:ln>
                  <a:solidFill>
                    <a:srgbClr val="C00000"/>
                  </a:solidFill>
                </a:ln>
              </a:rPr>
              <a:t>قلب</a:t>
            </a:r>
            <a:endParaRPr lang="en-US" sz="23900" dirty="0">
              <a:ln>
                <a:solidFill>
                  <a:srgbClr val="C00000"/>
                </a:solidFill>
              </a:ln>
            </a:endParaRPr>
          </a:p>
        </p:txBody>
      </p:sp>
      <p:sp>
        <p:nvSpPr>
          <p:cNvPr id="4" name="Rectangle 3"/>
          <p:cNvSpPr/>
          <p:nvPr/>
        </p:nvSpPr>
        <p:spPr>
          <a:xfrm>
            <a:off x="2000232" y="2981322"/>
            <a:ext cx="3000396" cy="1206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48174" y="3862390"/>
            <a:ext cx="1081096" cy="324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33530" y="2817589"/>
            <a:ext cx="3714776" cy="1508105"/>
          </a:xfrm>
          <a:prstGeom prst="rect">
            <a:avLst/>
          </a:prstGeom>
          <a:noFill/>
        </p:spPr>
        <p:txBody>
          <a:bodyPr wrap="square" lIns="91440" tIns="45720" rIns="91440" bIns="45720">
            <a:spAutoFit/>
          </a:bodyPr>
          <a:lstStyle/>
          <a:p>
            <a:pPr algn="ctr"/>
            <a:r>
              <a:rPr lang="fa-IR" sz="9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سالم</a:t>
            </a:r>
            <a:endParaRPr lang="en-US" sz="9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8" name="Title 1"/>
          <p:cNvSpPr txBox="1">
            <a:spLocks/>
          </p:cNvSpPr>
          <p:nvPr/>
        </p:nvSpPr>
        <p:spPr>
          <a:xfrm>
            <a:off x="-214346" y="2606670"/>
            <a:ext cx="2600316" cy="160021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3200" b="0" i="0" u="none" strike="noStrike" kern="1200" cap="none" spc="0" normalizeH="0" baseline="0" noProof="0" dirty="0" smtClean="0">
                <a:ln>
                  <a:solidFill>
                    <a:srgbClr val="C00000"/>
                  </a:solidFill>
                </a:ln>
                <a:solidFill>
                  <a:srgbClr val="C00000"/>
                </a:solidFill>
                <a:effectLst/>
                <a:uLnTx/>
                <a:uFillTx/>
                <a:latin typeface="+mj-lt"/>
                <a:ea typeface="+mj-ea"/>
                <a:cs typeface="B Titr" pitchFamily="2" charset="-78"/>
              </a:rPr>
              <a:t>ما</a:t>
            </a:r>
            <a:endParaRPr kumimoji="0" lang="en-US" sz="23200" b="0" i="0" u="none" strike="noStrike" kern="1200" cap="none" spc="0" normalizeH="0" baseline="0" noProof="0" dirty="0" smtClean="0">
              <a:ln>
                <a:solidFill>
                  <a:srgbClr val="C00000"/>
                </a:solidFill>
              </a:ln>
              <a:solidFill>
                <a:srgbClr val="C00000"/>
              </a:solidFill>
              <a:effectLst/>
              <a:uLnTx/>
              <a:uFillTx/>
              <a:latin typeface="+mj-lt"/>
              <a:ea typeface="+mj-ea"/>
              <a:cs typeface="B Titr" pitchFamily="2" charset="-78"/>
            </a:endParaRPr>
          </a:p>
        </p:txBody>
      </p:sp>
      <p:sp>
        <p:nvSpPr>
          <p:cNvPr id="9" name="Rectangle 8"/>
          <p:cNvSpPr/>
          <p:nvPr/>
        </p:nvSpPr>
        <p:spPr>
          <a:xfrm>
            <a:off x="785786" y="3870328"/>
            <a:ext cx="1357322" cy="313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8740" y="2987524"/>
            <a:ext cx="1081096" cy="298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20 copy.fa.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85720" y="285728"/>
            <a:ext cx="1500198" cy="15264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ما چه كارهايي مي‌كند؟</a:t>
            </a:r>
            <a:endParaRPr lang="en-US" dirty="0"/>
          </a:p>
        </p:txBody>
      </p:sp>
      <p:sp>
        <p:nvSpPr>
          <p:cNvPr id="3" name="Content Placeholder 2"/>
          <p:cNvSpPr>
            <a:spLocks noGrp="1"/>
          </p:cNvSpPr>
          <p:nvPr>
            <p:ph idx="1"/>
          </p:nvPr>
        </p:nvSpPr>
        <p:spPr/>
        <p:txBody>
          <a:bodyPr/>
          <a:lstStyle/>
          <a:p>
            <a:r>
              <a:rPr lang="fa-IR" dirty="0" smtClean="0"/>
              <a:t>مهمترين كار قلب، پمپاژ و توزيع خون به كليه بافتهاي بدن است.</a:t>
            </a:r>
          </a:p>
          <a:p>
            <a:r>
              <a:rPr lang="fa-IR" dirty="0" smtClean="0"/>
              <a:t>البته قلب در ترشح برخي هورمونهاي بدن نيز نقش دارد.</a:t>
            </a:r>
            <a:endParaRPr lang="en-US" dirty="0"/>
          </a:p>
        </p:txBody>
      </p:sp>
      <p:pic>
        <p:nvPicPr>
          <p:cNvPr id="5" name="Picture 4" descr="YW7CAB0SDSWCAWQ5A9DCAD0RXLWCA2ZUZVSCANO9S4ACAVDHKCDCAW459FVC.jpg"/>
          <p:cNvPicPr>
            <a:picLocks noChangeAspect="1"/>
          </p:cNvPicPr>
          <p:nvPr/>
        </p:nvPicPr>
        <p:blipFill>
          <a:blip r:embed="rId2"/>
          <a:stretch>
            <a:fillRect/>
          </a:stretch>
        </p:blipFill>
        <p:spPr>
          <a:xfrm>
            <a:off x="1071538" y="3857628"/>
            <a:ext cx="2653389" cy="28574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ما چه كارهايي مي‌كند؟ (ادامه)</a:t>
            </a:r>
            <a:endParaRPr lang="en-US" dirty="0"/>
          </a:p>
        </p:txBody>
      </p:sp>
      <p:sp>
        <p:nvSpPr>
          <p:cNvPr id="3" name="Content Placeholder 2"/>
          <p:cNvSpPr>
            <a:spLocks noGrp="1"/>
          </p:cNvSpPr>
          <p:nvPr>
            <p:ph idx="1"/>
          </p:nvPr>
        </p:nvSpPr>
        <p:spPr>
          <a:xfrm>
            <a:off x="3357554" y="1600200"/>
            <a:ext cx="5329246" cy="4525963"/>
          </a:xfrm>
        </p:spPr>
        <p:txBody>
          <a:bodyPr/>
          <a:lstStyle/>
          <a:p>
            <a:r>
              <a:rPr lang="fa-IR" dirty="0" smtClean="0"/>
              <a:t>ماهيچه قلب مانند همه ماهيچه‌هاي بدن براي انجام پمپاژ نياز به انرژي دارد. </a:t>
            </a:r>
          </a:p>
          <a:p>
            <a:r>
              <a:rPr lang="fa-IR" dirty="0" smtClean="0"/>
              <a:t>اين انرژي از طريق خون و رگهاي كرونر به قلب مي‌رسد.</a:t>
            </a:r>
            <a:endParaRPr lang="en-US" dirty="0"/>
          </a:p>
        </p:txBody>
      </p:sp>
      <p:pic>
        <p:nvPicPr>
          <p:cNvPr id="4" name="Picture 3" descr="72.jpeg"/>
          <p:cNvPicPr>
            <a:picLocks noChangeAspect="1"/>
          </p:cNvPicPr>
          <p:nvPr/>
        </p:nvPicPr>
        <p:blipFill>
          <a:blip r:embed="rId2"/>
          <a:stretch>
            <a:fillRect/>
          </a:stretch>
        </p:blipFill>
        <p:spPr>
          <a:xfrm>
            <a:off x="500034" y="2143116"/>
            <a:ext cx="2696058" cy="36433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در كلاس درس</a:t>
            </a:r>
            <a:endParaRPr lang="en-US" dirty="0"/>
          </a:p>
        </p:txBody>
      </p:sp>
      <p:sp>
        <p:nvSpPr>
          <p:cNvPr id="3" name="Content Placeholder 2"/>
          <p:cNvSpPr>
            <a:spLocks noGrp="1"/>
          </p:cNvSpPr>
          <p:nvPr>
            <p:ph idx="1"/>
          </p:nvPr>
        </p:nvSpPr>
        <p:spPr>
          <a:xfrm>
            <a:off x="3428992" y="1600200"/>
            <a:ext cx="5257808" cy="4972071"/>
          </a:xfrm>
        </p:spPr>
        <p:txBody>
          <a:bodyPr>
            <a:normAutofit fontScale="85000" lnSpcReduction="10000"/>
          </a:bodyPr>
          <a:lstStyle/>
          <a:p>
            <a:r>
              <a:rPr lang="fa-IR" dirty="0" smtClean="0"/>
              <a:t>مغز به عنوان مهمترين عضو درگير در فرآيند يادگيري براي فعاليت نياز مداوم به منبع انرژي دارد.</a:t>
            </a:r>
          </a:p>
          <a:p>
            <a:r>
              <a:rPr lang="fa-IR" dirty="0" smtClean="0"/>
              <a:t>اين انرژي از طريق مولكولهاي قندي براي مغز فراهم مي‌شود.</a:t>
            </a:r>
          </a:p>
          <a:p>
            <a:r>
              <a:rPr lang="fa-IR" dirty="0" smtClean="0"/>
              <a:t>قلب با پمپاژ و ارسال خون حامل غذا و اكسيژن به مغز، نقش مهمي را در يادگيري ما ايفا مي‌كند.</a:t>
            </a:r>
            <a:endParaRPr lang="en-US" dirty="0"/>
          </a:p>
        </p:txBody>
      </p:sp>
      <p:pic>
        <p:nvPicPr>
          <p:cNvPr id="4" name="Picture 3" descr="0AVCAAOAVZOCAOX29QRCAEADWHJCAKC1369CANM1G16CA40CDGDCAQ63KSBC.jpg"/>
          <p:cNvPicPr>
            <a:picLocks noChangeAspect="1"/>
          </p:cNvPicPr>
          <p:nvPr/>
        </p:nvPicPr>
        <p:blipFill>
          <a:blip r:embed="rId2"/>
          <a:stretch>
            <a:fillRect/>
          </a:stretch>
        </p:blipFill>
        <p:spPr>
          <a:xfrm>
            <a:off x="500034" y="1857364"/>
            <a:ext cx="2800370" cy="37147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در زنگ ورزش</a:t>
            </a:r>
            <a:endParaRPr lang="en-US" dirty="0"/>
          </a:p>
        </p:txBody>
      </p:sp>
      <p:sp>
        <p:nvSpPr>
          <p:cNvPr id="3" name="Content Placeholder 2"/>
          <p:cNvSpPr>
            <a:spLocks noGrp="1"/>
          </p:cNvSpPr>
          <p:nvPr>
            <p:ph idx="1"/>
          </p:nvPr>
        </p:nvSpPr>
        <p:spPr>
          <a:xfrm>
            <a:off x="457200" y="1600200"/>
            <a:ext cx="4829180" cy="5257800"/>
          </a:xfrm>
        </p:spPr>
        <p:txBody>
          <a:bodyPr>
            <a:normAutofit fontScale="92500" lnSpcReduction="20000"/>
          </a:bodyPr>
          <a:lstStyle/>
          <a:p>
            <a:r>
              <a:rPr lang="fa-IR" dirty="0" smtClean="0"/>
              <a:t>عضلات بدن براي فرآيند انقباض و حركت، نياز به انرژي و اكسيژن دارند.</a:t>
            </a:r>
          </a:p>
          <a:p>
            <a:r>
              <a:rPr lang="fa-IR" dirty="0" smtClean="0"/>
              <a:t>اين انرژي بايد از منابع غذايي براي ماهيچه تأمين شود.</a:t>
            </a:r>
          </a:p>
          <a:p>
            <a:r>
              <a:rPr lang="fa-IR" dirty="0" smtClean="0"/>
              <a:t>قلب ما با ارسال خون حامل غذا و اكسيژن به ماهيچه‌ها، عضوي مؤثر در ورزش است.</a:t>
            </a:r>
            <a:endParaRPr lang="en-US" dirty="0"/>
          </a:p>
        </p:txBody>
      </p:sp>
      <p:pic>
        <p:nvPicPr>
          <p:cNvPr id="4" name="Picture 3" descr="image001.gif"/>
          <p:cNvPicPr>
            <a:picLocks noChangeAspect="1"/>
          </p:cNvPicPr>
          <p:nvPr/>
        </p:nvPicPr>
        <p:blipFill>
          <a:blip r:embed="rId2">
            <a:clrChange>
              <a:clrFrom>
                <a:srgbClr val="FFFFFF"/>
              </a:clrFrom>
              <a:clrTo>
                <a:srgbClr val="FFFFFF">
                  <a:alpha val="0"/>
                </a:srgbClr>
              </a:clrTo>
            </a:clrChange>
          </a:blip>
          <a:stretch>
            <a:fillRect/>
          </a:stretch>
        </p:blipFill>
        <p:spPr>
          <a:xfrm>
            <a:off x="4866645" y="2214554"/>
            <a:ext cx="4277387" cy="39290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روي ميز غذاخوري</a:t>
            </a:r>
            <a:endParaRPr lang="en-US" dirty="0"/>
          </a:p>
        </p:txBody>
      </p:sp>
      <p:sp>
        <p:nvSpPr>
          <p:cNvPr id="3" name="Content Placeholder 2"/>
          <p:cNvSpPr>
            <a:spLocks noGrp="1"/>
          </p:cNvSpPr>
          <p:nvPr>
            <p:ph idx="1"/>
          </p:nvPr>
        </p:nvSpPr>
        <p:spPr>
          <a:xfrm>
            <a:off x="4000496" y="1600200"/>
            <a:ext cx="4686304" cy="5257800"/>
          </a:xfrm>
        </p:spPr>
        <p:txBody>
          <a:bodyPr>
            <a:normAutofit fontScale="77500" lnSpcReduction="20000"/>
          </a:bodyPr>
          <a:lstStyle/>
          <a:p>
            <a:r>
              <a:rPr lang="fa-IR" dirty="0" smtClean="0"/>
              <a:t>اندامها و اعضاي مختلف بدن ما نمي‌توانند از غذايي كه ما مي‌خوريم مستقيماً استفاده كنند.</a:t>
            </a:r>
          </a:p>
          <a:p>
            <a:r>
              <a:rPr lang="fa-IR" dirty="0" smtClean="0"/>
              <a:t>اين غذا در دستگاه گوارش به مولكولهاي مختلف شكسته شده و آماده استفاده براي سلولهاي بدن مي‌شود.</a:t>
            </a:r>
          </a:p>
          <a:p>
            <a:r>
              <a:rPr lang="fa-IR" dirty="0" smtClean="0"/>
              <a:t>قلب ما اين مولكولهاي آماده را از دستگاه گوارش تا تك تك سلولهاي ما ارسال مي‌كند.</a:t>
            </a:r>
            <a:endParaRPr lang="en-US" dirty="0"/>
          </a:p>
        </p:txBody>
      </p:sp>
      <p:pic>
        <p:nvPicPr>
          <p:cNvPr id="4" name="Picture 3" descr="thanksgiving-dinner-4-clipart.gif"/>
          <p:cNvPicPr>
            <a:picLocks noChangeAspect="1"/>
          </p:cNvPicPr>
          <p:nvPr/>
        </p:nvPicPr>
        <p:blipFill>
          <a:blip r:embed="rId2">
            <a:clrChange>
              <a:clrFrom>
                <a:srgbClr val="FFFFFF"/>
              </a:clrFrom>
              <a:clrTo>
                <a:srgbClr val="FFFFFF">
                  <a:alpha val="0"/>
                </a:srgbClr>
              </a:clrTo>
            </a:clrChange>
          </a:blip>
          <a:stretch>
            <a:fillRect/>
          </a:stretch>
        </p:blipFill>
        <p:spPr>
          <a:xfrm>
            <a:off x="285720" y="2428868"/>
            <a:ext cx="3714744" cy="3381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در جنگل</a:t>
            </a:r>
            <a:endParaRPr lang="en-US" dirty="0"/>
          </a:p>
        </p:txBody>
      </p:sp>
      <p:sp>
        <p:nvSpPr>
          <p:cNvPr id="3" name="Content Placeholder 2"/>
          <p:cNvSpPr>
            <a:spLocks noGrp="1"/>
          </p:cNvSpPr>
          <p:nvPr>
            <p:ph idx="1"/>
          </p:nvPr>
        </p:nvSpPr>
        <p:spPr>
          <a:xfrm>
            <a:off x="457200" y="1600200"/>
            <a:ext cx="5686436" cy="4525963"/>
          </a:xfrm>
        </p:spPr>
        <p:txBody>
          <a:bodyPr>
            <a:normAutofit fontScale="85000" lnSpcReduction="20000"/>
          </a:bodyPr>
          <a:lstStyle/>
          <a:p>
            <a:r>
              <a:rPr lang="fa-IR" dirty="0" smtClean="0"/>
              <a:t>تصور كنيد كه در يك جنگل در حال قدم‌زدن هستيد كه ناگهان يك خرس جلوي شما سبز مي‌شود.</a:t>
            </a:r>
          </a:p>
          <a:p>
            <a:r>
              <a:rPr lang="fa-IR" dirty="0" smtClean="0"/>
              <a:t>براي اين‌كه شما بتوانيد از مقابل اين خرس فرار كنيد حتماً به قلبتان نياز داريد. چون قلب با افزايش تپش، خون لازم براي ماهيچه هاي شما كه براي دويدن مورد نياز هستند را به آنها مي‌رساند.</a:t>
            </a:r>
            <a:endParaRPr lang="en-US" dirty="0"/>
          </a:p>
        </p:txBody>
      </p:sp>
      <p:pic>
        <p:nvPicPr>
          <p:cNvPr id="4" name="Picture 3" descr="kid_clipart_bed.gif"/>
          <p:cNvPicPr>
            <a:picLocks noChangeAspect="1"/>
          </p:cNvPicPr>
          <p:nvPr/>
        </p:nvPicPr>
        <p:blipFill>
          <a:blip r:embed="rId2">
            <a:clrChange>
              <a:clrFrom>
                <a:srgbClr val="FFFFFF"/>
              </a:clrFrom>
              <a:clrTo>
                <a:srgbClr val="FFFFFF">
                  <a:alpha val="0"/>
                </a:srgbClr>
              </a:clrTo>
            </a:clrChange>
          </a:blip>
          <a:stretch>
            <a:fillRect/>
          </a:stretch>
        </p:blipFill>
        <p:spPr>
          <a:xfrm>
            <a:off x="5857852" y="3417007"/>
            <a:ext cx="3286148" cy="344099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rse-running-beach.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از چه چيزهايي خوشش نمي‌آيد؟</a:t>
            </a:r>
            <a:endParaRPr lang="en-US" dirty="0"/>
          </a:p>
        </p:txBody>
      </p:sp>
      <p:pic>
        <p:nvPicPr>
          <p:cNvPr id="4" name="Picture 3" descr="heart-attack-picture.gif"/>
          <p:cNvPicPr>
            <a:picLocks noChangeAspect="1"/>
          </p:cNvPicPr>
          <p:nvPr/>
        </p:nvPicPr>
        <p:blipFill>
          <a:blip r:embed="rId2">
            <a:clrChange>
              <a:clrFrom>
                <a:srgbClr val="FFFFFF"/>
              </a:clrFrom>
              <a:clrTo>
                <a:srgbClr val="FFFFFF">
                  <a:alpha val="0"/>
                </a:srgbClr>
              </a:clrTo>
            </a:clrChange>
          </a:blip>
          <a:stretch>
            <a:fillRect/>
          </a:stretch>
        </p:blipFill>
        <p:spPr>
          <a:xfrm>
            <a:off x="2018783" y="1714487"/>
            <a:ext cx="4534413" cy="51435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فشار خون بالا</a:t>
            </a:r>
            <a:endParaRPr lang="en-US" dirty="0"/>
          </a:p>
        </p:txBody>
      </p:sp>
      <p:sp>
        <p:nvSpPr>
          <p:cNvPr id="3" name="Content Placeholder 2"/>
          <p:cNvSpPr>
            <a:spLocks noGrp="1"/>
          </p:cNvSpPr>
          <p:nvPr>
            <p:ph idx="1"/>
          </p:nvPr>
        </p:nvSpPr>
        <p:spPr>
          <a:xfrm>
            <a:off x="3143240" y="1600200"/>
            <a:ext cx="5543560" cy="5257800"/>
          </a:xfrm>
        </p:spPr>
        <p:txBody>
          <a:bodyPr>
            <a:normAutofit lnSpcReduction="10000"/>
          </a:bodyPr>
          <a:lstStyle/>
          <a:p>
            <a:r>
              <a:rPr lang="fa-IR" dirty="0" smtClean="0"/>
              <a:t>فشار خون نيرويي است كه خون به ديواره رگها وارد مي‌كند.</a:t>
            </a:r>
          </a:p>
          <a:p>
            <a:r>
              <a:rPr lang="fa-IR" dirty="0" smtClean="0"/>
              <a:t>اين فشار بايد در سراسر عمر در يك حد مشخص قرار داشته باشد.</a:t>
            </a:r>
          </a:p>
          <a:p>
            <a:r>
              <a:rPr lang="fa-IR" dirty="0" smtClean="0"/>
              <a:t>بالاتر رفتن فشار خون از اين حد مي‌تواند به قلب و رگهاي ما آسيب برساند.</a:t>
            </a:r>
            <a:endParaRPr lang="en-US" dirty="0"/>
          </a:p>
        </p:txBody>
      </p:sp>
      <p:pic>
        <p:nvPicPr>
          <p:cNvPr id="4" name="Picture 3" descr="HIGHBP.jpg"/>
          <p:cNvPicPr>
            <a:picLocks noChangeAspect="1"/>
          </p:cNvPicPr>
          <p:nvPr/>
        </p:nvPicPr>
        <p:blipFill>
          <a:blip r:embed="rId2"/>
          <a:stretch>
            <a:fillRect/>
          </a:stretch>
        </p:blipFill>
        <p:spPr>
          <a:xfrm>
            <a:off x="215171" y="2000240"/>
            <a:ext cx="3075319" cy="28575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قند،‌ نمك و چربي زيادي</a:t>
            </a:r>
            <a:endParaRPr lang="en-US" dirty="0"/>
          </a:p>
        </p:txBody>
      </p:sp>
      <p:sp>
        <p:nvSpPr>
          <p:cNvPr id="3" name="Content Placeholder 2"/>
          <p:cNvSpPr>
            <a:spLocks noGrp="1"/>
          </p:cNvSpPr>
          <p:nvPr>
            <p:ph idx="1"/>
          </p:nvPr>
        </p:nvSpPr>
        <p:spPr/>
        <p:txBody>
          <a:bodyPr>
            <a:normAutofit lnSpcReduction="10000"/>
          </a:bodyPr>
          <a:lstStyle/>
          <a:p>
            <a:r>
              <a:rPr lang="fa-IR" dirty="0" smtClean="0"/>
              <a:t>مصرف زياد قند با تبديل شدن به مولكولهاي آسيب‌رسان مي‌تواند به سلامت قلب ما آسيب رساند.</a:t>
            </a:r>
          </a:p>
          <a:p>
            <a:r>
              <a:rPr lang="fa-IR" dirty="0" smtClean="0"/>
              <a:t>مصرف زياد نمك هم با افزايش فشار خون باعث آسيب‌ رسيدن به قلب مي‌شود.</a:t>
            </a:r>
          </a:p>
          <a:p>
            <a:r>
              <a:rPr lang="fa-IR" dirty="0" smtClean="0"/>
              <a:t>چربي هم اگر زياد مصرف شود در رگهاي ما رسوب كرده و جلوي خونرساني به خود قلب را مي‌گيرد.</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500174"/>
            <a:ext cx="8229600" cy="1143000"/>
          </a:xfrm>
        </p:spPr>
        <p:txBody>
          <a:bodyPr>
            <a:normAutofit/>
          </a:bodyPr>
          <a:lstStyle/>
          <a:p>
            <a:r>
              <a:rPr lang="fa-IR" sz="5400" dirty="0" smtClean="0"/>
              <a:t>لطفاً به اين چند عدد فكر كنيد</a:t>
            </a:r>
            <a:endParaRPr lang="en-US" sz="5400" dirty="0"/>
          </a:p>
        </p:txBody>
      </p:sp>
      <p:pic>
        <p:nvPicPr>
          <p:cNvPr id="4" name="Picture 3" descr="11949846511933833817man_in_chair_-_thinking_01_svg_med.png"/>
          <p:cNvPicPr>
            <a:picLocks noChangeAspect="1"/>
          </p:cNvPicPr>
          <p:nvPr/>
        </p:nvPicPr>
        <p:blipFill>
          <a:blip r:embed="rId2"/>
          <a:stretch>
            <a:fillRect/>
          </a:stretch>
        </p:blipFill>
        <p:spPr>
          <a:xfrm flipH="1">
            <a:off x="428596" y="3000372"/>
            <a:ext cx="3636375" cy="335758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تنبلي و بي‌تحركي</a:t>
            </a:r>
            <a:endParaRPr lang="en-US" dirty="0"/>
          </a:p>
        </p:txBody>
      </p:sp>
      <p:sp>
        <p:nvSpPr>
          <p:cNvPr id="3" name="Content Placeholder 2"/>
          <p:cNvSpPr>
            <a:spLocks noGrp="1"/>
          </p:cNvSpPr>
          <p:nvPr>
            <p:ph idx="1"/>
          </p:nvPr>
        </p:nvSpPr>
        <p:spPr>
          <a:xfrm>
            <a:off x="2928926" y="1600200"/>
            <a:ext cx="5757874" cy="5043510"/>
          </a:xfrm>
        </p:spPr>
        <p:txBody>
          <a:bodyPr>
            <a:normAutofit/>
          </a:bodyPr>
          <a:lstStyle/>
          <a:p>
            <a:r>
              <a:rPr lang="fa-IR" dirty="0" smtClean="0"/>
              <a:t>قلب از ماهيچه ساخته شده است.</a:t>
            </a:r>
          </a:p>
          <a:p>
            <a:r>
              <a:rPr lang="fa-IR" dirty="0" smtClean="0"/>
              <a:t>مثل همه ماهيچه‌هاي بدن ما،‌ براي رشد و تقويت قلب نيز ورزش بايد كرد.</a:t>
            </a:r>
          </a:p>
          <a:p>
            <a:r>
              <a:rPr lang="fa-IR" dirty="0" smtClean="0"/>
              <a:t>بي‌تحركي باعث مي‌شود ماهيچه قلب ضعيف شده و نتواند خون را به خوبي پمپاژ كند.</a:t>
            </a:r>
            <a:endParaRPr lang="en-US" dirty="0"/>
          </a:p>
        </p:txBody>
      </p:sp>
      <p:pic>
        <p:nvPicPr>
          <p:cNvPr id="4" name="Picture 3" descr="untitled.bmp"/>
          <p:cNvPicPr>
            <a:picLocks noChangeAspect="1"/>
          </p:cNvPicPr>
          <p:nvPr/>
        </p:nvPicPr>
        <p:blipFill>
          <a:blip r:embed="rId2">
            <a:clrChange>
              <a:clrFrom>
                <a:srgbClr val="FFFFFF"/>
              </a:clrFrom>
              <a:clrTo>
                <a:srgbClr val="FFFFFF">
                  <a:alpha val="0"/>
                </a:srgbClr>
              </a:clrTo>
            </a:clrChange>
          </a:blip>
          <a:stretch>
            <a:fillRect/>
          </a:stretch>
        </p:blipFill>
        <p:spPr>
          <a:xfrm flipH="1">
            <a:off x="71406" y="2891449"/>
            <a:ext cx="3643338" cy="3823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okingEPA_468x316.jpg"/>
          <p:cNvPicPr>
            <a:picLocks noChangeAspect="1"/>
          </p:cNvPicPr>
          <p:nvPr/>
        </p:nvPicPr>
        <p:blipFill>
          <a:blip r:embed="rId2"/>
          <a:stretch>
            <a:fillRect/>
          </a:stretch>
        </p:blipFill>
        <p:spPr>
          <a:xfrm>
            <a:off x="114300" y="3786190"/>
            <a:ext cx="4457700" cy="3009900"/>
          </a:xfrm>
          <a:prstGeom prst="rect">
            <a:avLst/>
          </a:prstGeom>
        </p:spPr>
      </p:pic>
      <p:sp>
        <p:nvSpPr>
          <p:cNvPr id="2" name="Title 1"/>
          <p:cNvSpPr>
            <a:spLocks noGrp="1"/>
          </p:cNvSpPr>
          <p:nvPr>
            <p:ph type="title"/>
          </p:nvPr>
        </p:nvSpPr>
        <p:spPr/>
        <p:txBody>
          <a:bodyPr/>
          <a:lstStyle/>
          <a:p>
            <a:r>
              <a:rPr lang="fa-IR" dirty="0" smtClean="0"/>
              <a:t>آلودگي هوا</a:t>
            </a:r>
            <a:endParaRPr lang="en-US" dirty="0"/>
          </a:p>
        </p:txBody>
      </p:sp>
      <p:sp>
        <p:nvSpPr>
          <p:cNvPr id="3" name="Content Placeholder 2"/>
          <p:cNvSpPr>
            <a:spLocks noGrp="1"/>
          </p:cNvSpPr>
          <p:nvPr>
            <p:ph idx="1"/>
          </p:nvPr>
        </p:nvSpPr>
        <p:spPr>
          <a:xfrm>
            <a:off x="642910" y="1285860"/>
            <a:ext cx="8229600" cy="3900501"/>
          </a:xfrm>
        </p:spPr>
        <p:txBody>
          <a:bodyPr/>
          <a:lstStyle/>
          <a:p>
            <a:r>
              <a:rPr lang="fa-IR" dirty="0" smtClean="0"/>
              <a:t>در هنگام آلودگي هوا، ميزان اكسيژن در هواي تنفس ما كم مي‌شود.</a:t>
            </a:r>
          </a:p>
          <a:p>
            <a:r>
              <a:rPr lang="fa-IR" dirty="0" smtClean="0"/>
              <a:t>اكسيژن براي عملكرد مناسب قلب مورد نياز است. بنابراين كمبود آن مي‌تواند براي قلب ما مشكلات زيادي ايجاد كند.</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6.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lstStyle/>
          <a:p>
            <a:r>
              <a:rPr lang="fa-IR" dirty="0" smtClean="0"/>
              <a:t>چگونه از قلب خود محافظت كنيم؟</a:t>
            </a:r>
            <a:endParaRPr lang="en-US" dirty="0"/>
          </a:p>
        </p:txBody>
      </p:sp>
      <p:pic>
        <p:nvPicPr>
          <p:cNvPr id="8193" name="Picture 1" descr="C:\Users\ata\AppData\Local\Microsoft\Windows\Temporary Internet Files\Content.IE5\Y2M9T29D\dimg31_Image.jpg"/>
          <p:cNvPicPr>
            <a:picLocks noChangeAspect="1" noChangeArrowheads="1"/>
          </p:cNvPicPr>
          <p:nvPr/>
        </p:nvPicPr>
        <p:blipFill>
          <a:blip r:embed="rId2"/>
          <a:srcRect/>
          <a:stretch>
            <a:fillRect/>
          </a:stretch>
        </p:blipFill>
        <p:spPr bwMode="auto">
          <a:xfrm>
            <a:off x="1690667" y="1857364"/>
            <a:ext cx="5810291" cy="4357718"/>
          </a:xfrm>
          <a:prstGeom prst="ellipse">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خوب ورزش كنيم</a:t>
            </a:r>
            <a:endParaRPr lang="en-US" dirty="0"/>
          </a:p>
        </p:txBody>
      </p:sp>
      <p:sp>
        <p:nvSpPr>
          <p:cNvPr id="3" name="Content Placeholder 2"/>
          <p:cNvSpPr>
            <a:spLocks noGrp="1"/>
          </p:cNvSpPr>
          <p:nvPr>
            <p:ph idx="1"/>
          </p:nvPr>
        </p:nvSpPr>
        <p:spPr/>
        <p:txBody>
          <a:bodyPr>
            <a:normAutofit lnSpcReduction="10000"/>
          </a:bodyPr>
          <a:lstStyle/>
          <a:p>
            <a:r>
              <a:rPr lang="fa-IR" dirty="0" smtClean="0"/>
              <a:t>افرادي كه به طور جدي در طول روز ورزش مي‌كنند به طور متوسط 3.5 سال از سايرين بيشتر عمر مي‌كنند.</a:t>
            </a:r>
          </a:p>
          <a:p>
            <a:r>
              <a:rPr lang="fa-IR" dirty="0" smtClean="0"/>
              <a:t>ورزش با تقويت رشد ماهيچه قلب باعث مي‌شود كه اين عضو در انجام وظيفه‌هاي خود موفق‌تر باشد.</a:t>
            </a:r>
          </a:p>
          <a:p>
            <a:r>
              <a:rPr lang="fa-IR" dirty="0" smtClean="0"/>
              <a:t>پس از زنگهاي ورزش و زنگهاي تفريح بيشتر استفاده كنيم تا قلبي سالم‌تر داشته باشيم.</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خوب بخوابيم</a:t>
            </a:r>
            <a:endParaRPr lang="en-US" dirty="0"/>
          </a:p>
        </p:txBody>
      </p:sp>
      <p:sp>
        <p:nvSpPr>
          <p:cNvPr id="3" name="Content Placeholder 2"/>
          <p:cNvSpPr>
            <a:spLocks noGrp="1"/>
          </p:cNvSpPr>
          <p:nvPr>
            <p:ph idx="1"/>
          </p:nvPr>
        </p:nvSpPr>
        <p:spPr>
          <a:xfrm>
            <a:off x="3214678" y="1600200"/>
            <a:ext cx="5472122" cy="5257799"/>
          </a:xfrm>
        </p:spPr>
        <p:txBody>
          <a:bodyPr>
            <a:normAutofit lnSpcReduction="10000"/>
          </a:bodyPr>
          <a:lstStyle/>
          <a:p>
            <a:r>
              <a:rPr lang="fa-IR" dirty="0" smtClean="0"/>
              <a:t>افرادي كه خواب بي‌كيفيت و آشفته دارند، 80% بيش از ديگران در معرض افزايش فشار خون و به تبع مشكلات قلبي مي‌شوند.</a:t>
            </a:r>
          </a:p>
          <a:p>
            <a:r>
              <a:rPr lang="fa-IR" dirty="0" smtClean="0"/>
              <a:t>براي اين‌كه قلبي سالم داشته باشيد، تلاش كنيد تا خواب خوبي در طول شبانه‌روز داشته باشيد.</a:t>
            </a:r>
            <a:endParaRPr lang="en-US" dirty="0"/>
          </a:p>
        </p:txBody>
      </p:sp>
      <p:pic>
        <p:nvPicPr>
          <p:cNvPr id="4" name="Picture 3" descr="SBU_019C.jpg"/>
          <p:cNvPicPr>
            <a:picLocks noChangeAspect="1"/>
          </p:cNvPicPr>
          <p:nvPr/>
        </p:nvPicPr>
        <p:blipFill>
          <a:blip r:embed="rId2"/>
          <a:stretch>
            <a:fillRect/>
          </a:stretch>
        </p:blipFill>
        <p:spPr>
          <a:xfrm>
            <a:off x="0" y="3071810"/>
            <a:ext cx="3429024" cy="32878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lstStyle/>
          <a:p>
            <a:r>
              <a:rPr lang="fa-IR" dirty="0" smtClean="0"/>
              <a:t>خوب و درست غذا بخوريم</a:t>
            </a:r>
            <a:endParaRPr lang="en-US" dirty="0"/>
          </a:p>
        </p:txBody>
      </p:sp>
      <p:sp>
        <p:nvSpPr>
          <p:cNvPr id="3" name="Content Placeholder 2"/>
          <p:cNvSpPr>
            <a:spLocks noGrp="1"/>
          </p:cNvSpPr>
          <p:nvPr>
            <p:ph idx="1"/>
          </p:nvPr>
        </p:nvSpPr>
        <p:spPr>
          <a:xfrm>
            <a:off x="3143240" y="1600200"/>
            <a:ext cx="5543560" cy="5257800"/>
          </a:xfrm>
        </p:spPr>
        <p:txBody>
          <a:bodyPr>
            <a:normAutofit fontScale="92500" lnSpcReduction="20000"/>
          </a:bodyPr>
          <a:lstStyle/>
          <a:p>
            <a:r>
              <a:rPr lang="fa-IR" dirty="0" smtClean="0"/>
              <a:t>ماهيچه قلب براي رشد مناسب، بايد به منابع غذايي لازم دسترسي داشته باشد.</a:t>
            </a:r>
          </a:p>
          <a:p>
            <a:r>
              <a:rPr lang="fa-IR" dirty="0" smtClean="0"/>
              <a:t>پروتئين كه عمدتاً در گوشت يافت مي شود از مهمترين غذاها براي سلامت قلب است.</a:t>
            </a:r>
          </a:p>
          <a:p>
            <a:r>
              <a:rPr lang="fa-IR" dirty="0" smtClean="0"/>
              <a:t>ميوه‌ها وسبزيجات تازه با داشتن ويتامينهاي سرشار، براي سلامت قلب مفيد هستند.</a:t>
            </a:r>
            <a:endParaRPr lang="en-US" dirty="0"/>
          </a:p>
        </p:txBody>
      </p:sp>
      <p:pic>
        <p:nvPicPr>
          <p:cNvPr id="4" name="Picture 3" descr="Dpgi0396.jpg"/>
          <p:cNvPicPr>
            <a:picLocks noChangeAspect="1"/>
          </p:cNvPicPr>
          <p:nvPr/>
        </p:nvPicPr>
        <p:blipFill>
          <a:blip r:embed="rId2">
            <a:clrChange>
              <a:clrFrom>
                <a:srgbClr val="FFFFFF"/>
              </a:clrFrom>
              <a:clrTo>
                <a:srgbClr val="FFFFFF">
                  <a:alpha val="0"/>
                </a:srgbClr>
              </a:clrTo>
            </a:clrChange>
          </a:blip>
          <a:stretch>
            <a:fillRect/>
          </a:stretch>
        </p:blipFill>
        <p:spPr>
          <a:xfrm>
            <a:off x="-1" y="1571612"/>
            <a:ext cx="3063261" cy="478634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هله‌هوله نخوريم</a:t>
            </a:r>
            <a:endParaRPr lang="en-US" dirty="0"/>
          </a:p>
        </p:txBody>
      </p:sp>
      <p:sp>
        <p:nvSpPr>
          <p:cNvPr id="3" name="Content Placeholder 2"/>
          <p:cNvSpPr>
            <a:spLocks noGrp="1"/>
          </p:cNvSpPr>
          <p:nvPr>
            <p:ph idx="1"/>
          </p:nvPr>
        </p:nvSpPr>
        <p:spPr>
          <a:xfrm>
            <a:off x="2714612" y="1903433"/>
            <a:ext cx="6329378" cy="4525963"/>
          </a:xfrm>
        </p:spPr>
        <p:txBody>
          <a:bodyPr/>
          <a:lstStyle/>
          <a:p>
            <a:r>
              <a:rPr lang="fa-IR" dirty="0" smtClean="0"/>
              <a:t>تنقلات مثل چيپس، پفك و ... با داشتن نمك و چربي زياد براي سلامت قلب مناسب نيستند.</a:t>
            </a:r>
          </a:p>
          <a:p>
            <a:r>
              <a:rPr lang="fa-IR" dirty="0" smtClean="0"/>
              <a:t>مصرف زياد شكلات،‌بستني و .... هم با داشتن قند زياد براي قلب مناسب نيست.</a:t>
            </a:r>
          </a:p>
        </p:txBody>
      </p:sp>
      <p:pic>
        <p:nvPicPr>
          <p:cNvPr id="4" name="Picture 3" descr="food-fast.gif"/>
          <p:cNvPicPr>
            <a:picLocks noChangeAspect="1"/>
          </p:cNvPicPr>
          <p:nvPr/>
        </p:nvPicPr>
        <p:blipFill>
          <a:blip r:embed="rId2"/>
          <a:stretch>
            <a:fillRect/>
          </a:stretch>
        </p:blipFill>
        <p:spPr>
          <a:xfrm>
            <a:off x="285720" y="3500438"/>
            <a:ext cx="2933700" cy="2952750"/>
          </a:xfrm>
          <a:prstGeom prst="rect">
            <a:avLst/>
          </a:prstGeom>
        </p:spPr>
      </p:pic>
      <p:sp>
        <p:nvSpPr>
          <p:cNvPr id="5" name="&quot;No&quot; Symbol 4"/>
          <p:cNvSpPr/>
          <p:nvPr/>
        </p:nvSpPr>
        <p:spPr>
          <a:xfrm>
            <a:off x="142844" y="3357562"/>
            <a:ext cx="3143272" cy="3500438"/>
          </a:xfrm>
          <a:prstGeom prst="noSmoking">
            <a:avLst>
              <a:gd name="adj" fmla="val 101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مواظب گلودردها باشيم</a:t>
            </a:r>
            <a:endParaRPr lang="en-US" dirty="0"/>
          </a:p>
        </p:txBody>
      </p:sp>
      <p:sp>
        <p:nvSpPr>
          <p:cNvPr id="3" name="Content Placeholder 2"/>
          <p:cNvSpPr>
            <a:spLocks noGrp="1"/>
          </p:cNvSpPr>
          <p:nvPr>
            <p:ph idx="1"/>
          </p:nvPr>
        </p:nvSpPr>
        <p:spPr/>
        <p:txBody>
          <a:bodyPr/>
          <a:lstStyle/>
          <a:p>
            <a:r>
              <a:rPr lang="fa-IR" dirty="0" smtClean="0"/>
              <a:t>ميكروبهايي كه باعث گلودرد چركي مي‌شوند مي‌توانند به قلب هم آسيب برسانند.</a:t>
            </a:r>
          </a:p>
          <a:p>
            <a:r>
              <a:rPr lang="fa-IR" dirty="0" smtClean="0"/>
              <a:t>بنابراين هروقت احساس گلودرد كرديد حتماً به پزشك مراجعه كنيد تا درمان كامل براي شما انجام دهد.</a:t>
            </a:r>
            <a:endParaRPr lang="en-US" dirty="0"/>
          </a:p>
        </p:txBody>
      </p:sp>
      <p:pic>
        <p:nvPicPr>
          <p:cNvPr id="4" name="Picture 3" descr="5.jpg"/>
          <p:cNvPicPr>
            <a:picLocks noChangeAspect="1"/>
          </p:cNvPicPr>
          <p:nvPr/>
        </p:nvPicPr>
        <p:blipFill>
          <a:blip r:embed="rId2">
            <a:clrChange>
              <a:clrFrom>
                <a:srgbClr val="FFFFFF"/>
              </a:clrFrom>
              <a:clrTo>
                <a:srgbClr val="FFFFFF">
                  <a:alpha val="0"/>
                </a:srgbClr>
              </a:clrTo>
            </a:clrChange>
          </a:blip>
          <a:stretch>
            <a:fillRect/>
          </a:stretch>
        </p:blipFill>
        <p:spPr>
          <a:xfrm>
            <a:off x="642910" y="4429132"/>
            <a:ext cx="2286016" cy="226315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3.bmp"/>
          <p:cNvPicPr>
            <a:picLocks noGrp="1" noChangeAspect="1"/>
          </p:cNvPicPr>
          <p:nvPr>
            <p:ph idx="1"/>
          </p:nvPr>
        </p:nvPicPr>
        <p:blipFill>
          <a:blip r:embed="rId2"/>
          <a:stretch>
            <a:fillRect/>
          </a:stretch>
        </p:blipFill>
        <p:spPr>
          <a:xfrm>
            <a:off x="0" y="0"/>
            <a:ext cx="9144000" cy="685800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fa-IR" sz="4800" dirty="0" smtClean="0"/>
              <a:t>قلب شما از</a:t>
            </a:r>
          </a:p>
          <a:p>
            <a:pPr algn="ctr">
              <a:buNone/>
            </a:pPr>
            <a:r>
              <a:rPr lang="fa-IR" sz="6600" dirty="0" smtClean="0">
                <a:solidFill>
                  <a:srgbClr val="C00000"/>
                </a:solidFill>
                <a:cs typeface="B Titr" pitchFamily="2" charset="-78"/>
              </a:rPr>
              <a:t>شانزدهمين روز خلقتتان</a:t>
            </a:r>
          </a:p>
          <a:p>
            <a:pPr algn="l">
              <a:buNone/>
            </a:pPr>
            <a:r>
              <a:rPr lang="fa-IR" sz="4800" dirty="0" smtClean="0"/>
              <a:t>براي شما تپيده است.</a:t>
            </a:r>
            <a:endParaRPr lang="en-US" sz="4800" dirty="0"/>
          </a:p>
        </p:txBody>
      </p:sp>
      <p:pic>
        <p:nvPicPr>
          <p:cNvPr id="4" name="Picture 3" descr="جنين.jpg"/>
          <p:cNvPicPr>
            <a:picLocks noChangeAspect="1"/>
          </p:cNvPicPr>
          <p:nvPr/>
        </p:nvPicPr>
        <p:blipFill>
          <a:blip r:embed="rId2"/>
          <a:stretch>
            <a:fillRect/>
          </a:stretch>
        </p:blipFill>
        <p:spPr>
          <a:xfrm>
            <a:off x="500034" y="285728"/>
            <a:ext cx="3633202" cy="28495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88921"/>
            <a:ext cx="8229600" cy="4525963"/>
          </a:xfrm>
        </p:spPr>
        <p:txBody>
          <a:bodyPr>
            <a:normAutofit/>
          </a:bodyPr>
          <a:lstStyle/>
          <a:p>
            <a:pPr>
              <a:buNone/>
            </a:pPr>
            <a:r>
              <a:rPr lang="fa-IR" sz="4800" dirty="0" smtClean="0"/>
              <a:t>قلب شما تا امروز حدود </a:t>
            </a:r>
          </a:p>
          <a:p>
            <a:pPr algn="ctr">
              <a:buNone/>
            </a:pPr>
            <a:r>
              <a:rPr lang="fa-IR" sz="6600" dirty="0" smtClean="0">
                <a:solidFill>
                  <a:srgbClr val="C00000"/>
                </a:solidFill>
                <a:cs typeface="B Titr" pitchFamily="2" charset="-78"/>
              </a:rPr>
              <a:t>500 ميليون بار</a:t>
            </a:r>
          </a:p>
          <a:p>
            <a:pPr algn="l">
              <a:buNone/>
            </a:pPr>
            <a:r>
              <a:rPr lang="fa-IR" sz="4800" dirty="0" smtClean="0"/>
              <a:t>تپيده است.</a:t>
            </a:r>
            <a:endParaRPr lang="en-US" sz="4800" dirty="0"/>
          </a:p>
        </p:txBody>
      </p:sp>
      <p:pic>
        <p:nvPicPr>
          <p:cNvPr id="4" name="Picture 3" descr="Myocardial-Infarction.jpg"/>
          <p:cNvPicPr>
            <a:picLocks noChangeAspect="1"/>
          </p:cNvPicPr>
          <p:nvPr/>
        </p:nvPicPr>
        <p:blipFill>
          <a:blip r:embed="rId2"/>
          <a:stretch>
            <a:fillRect/>
          </a:stretch>
        </p:blipFill>
        <p:spPr>
          <a:xfrm>
            <a:off x="3929058" y="2928933"/>
            <a:ext cx="4929222" cy="36969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fa-IR" sz="4800" dirty="0" smtClean="0"/>
              <a:t>قلب شما تا امروز حدود </a:t>
            </a:r>
          </a:p>
          <a:p>
            <a:pPr algn="ctr">
              <a:buNone/>
            </a:pPr>
            <a:r>
              <a:rPr lang="fa-IR" sz="6600" dirty="0" smtClean="0">
                <a:solidFill>
                  <a:srgbClr val="C00000"/>
                </a:solidFill>
                <a:cs typeface="B Titr" pitchFamily="2" charset="-78"/>
              </a:rPr>
              <a:t>30 ميليون ليتر خون</a:t>
            </a:r>
          </a:p>
          <a:p>
            <a:pPr algn="l">
              <a:buNone/>
            </a:pPr>
            <a:r>
              <a:rPr lang="fa-IR" sz="4800" dirty="0" smtClean="0"/>
              <a:t>پمپاژ كرده است.</a:t>
            </a:r>
            <a:endParaRPr lang="en-US" sz="4800" dirty="0"/>
          </a:p>
        </p:txBody>
      </p:sp>
      <p:sp>
        <p:nvSpPr>
          <p:cNvPr id="22530" name="AutoShape 2" descr="http://www.google.com/url?sa=i&amp;source=images&amp;cd=&amp;docid=_41SIGVgP0z2gM&amp;tbnid=63j1fDaUnLO1IM:&amp;ved=0CAUQjBwwADgK&amp;url=http%3A%2F%2Fwww.c21.ir%2FAddImages%2F189787_mo.jpg&amp;ei=UsRlUfXnJIaN4ASAq4HQCw&amp;psig=AFQjCNF9Nqmw614O3wA2ikmzPdsV1xBLyQ&amp;ust=136571029063602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http://www.google.com/url?sa=i&amp;source=images&amp;cd=&amp;docid=_41SIGVgP0z2gM&amp;tbnid=63j1fDaUnLO1IM:&amp;ved=0CAUQjBwwADgK&amp;url=http%3A%2F%2Fwww.c21.ir%2FAddImages%2F189787_mo.jpg&amp;ei=UsRlUfXnJIaN4ASAq4HQCw&amp;psig=AFQjCNF9Nqmw614O3wA2ikmzPdsV1xBLyQ&amp;ust=136571029063602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fa-IR" sz="4800" dirty="0" smtClean="0"/>
              <a:t>قلب شما حدود </a:t>
            </a:r>
          </a:p>
          <a:p>
            <a:pPr algn="ctr">
              <a:buNone/>
            </a:pPr>
            <a:r>
              <a:rPr lang="fa-IR" sz="6600" dirty="0" smtClean="0">
                <a:solidFill>
                  <a:srgbClr val="C00000"/>
                </a:solidFill>
                <a:cs typeface="B Titr" pitchFamily="2" charset="-78"/>
              </a:rPr>
              <a:t>8 سال از عمرتان</a:t>
            </a:r>
          </a:p>
          <a:p>
            <a:pPr algn="l">
              <a:buNone/>
            </a:pPr>
            <a:r>
              <a:rPr lang="fa-IR" sz="4800" dirty="0" smtClean="0"/>
              <a:t>را در حال انقباض بوده است.</a:t>
            </a:r>
            <a:endParaRPr lang="en-US"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2757494"/>
          </a:xfrm>
        </p:spPr>
        <p:txBody>
          <a:bodyPr>
            <a:noAutofit/>
          </a:bodyPr>
          <a:lstStyle/>
          <a:p>
            <a:pPr algn="ctr">
              <a:buNone/>
            </a:pPr>
            <a:r>
              <a:rPr lang="fa-IR" sz="5400" dirty="0">
                <a:cs typeface="B Titr" pitchFamily="2" charset="-78"/>
              </a:rPr>
              <a:t>پس بايد بيش از اينها از اين عضو با ارزش بدن مراقبت كرد.</a:t>
            </a:r>
            <a:endParaRPr lang="en-US" sz="5400" dirty="0">
              <a:cs typeface="B Titr" pitchFamily="2" charset="-78"/>
            </a:endParaRPr>
          </a:p>
        </p:txBody>
      </p:sp>
      <p:pic>
        <p:nvPicPr>
          <p:cNvPr id="4" name="Picture 3" descr="royalty-free-padlock-clipart-illustration-42026.jpg"/>
          <p:cNvPicPr>
            <a:picLocks noChangeAspect="1"/>
          </p:cNvPicPr>
          <p:nvPr/>
        </p:nvPicPr>
        <p:blipFill>
          <a:blip r:embed="rId2">
            <a:clrChange>
              <a:clrFrom>
                <a:srgbClr val="FDFDFD"/>
              </a:clrFrom>
              <a:clrTo>
                <a:srgbClr val="FDFDFD">
                  <a:alpha val="0"/>
                </a:srgbClr>
              </a:clrTo>
            </a:clrChange>
          </a:blip>
          <a:srcRect t="10268" b="26785"/>
          <a:stretch>
            <a:fillRect/>
          </a:stretch>
        </p:blipFill>
        <p:spPr>
          <a:xfrm>
            <a:off x="428596" y="1808325"/>
            <a:ext cx="8072494" cy="53354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7129_1600x1200-wallpaper-cb1310058682.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قلب ما كجاست؟</a:t>
            </a:r>
            <a:endParaRPr lang="en-US" dirty="0"/>
          </a:p>
        </p:txBody>
      </p:sp>
      <p:sp>
        <p:nvSpPr>
          <p:cNvPr id="3" name="Content Placeholder 2"/>
          <p:cNvSpPr>
            <a:spLocks noGrp="1"/>
          </p:cNvSpPr>
          <p:nvPr>
            <p:ph idx="1"/>
          </p:nvPr>
        </p:nvSpPr>
        <p:spPr>
          <a:xfrm>
            <a:off x="3929058" y="1600200"/>
            <a:ext cx="4757742" cy="4525963"/>
          </a:xfrm>
        </p:spPr>
        <p:txBody>
          <a:bodyPr>
            <a:normAutofit fontScale="77500" lnSpcReduction="20000"/>
          </a:bodyPr>
          <a:lstStyle/>
          <a:p>
            <a:r>
              <a:rPr lang="fa-IR" dirty="0" smtClean="0"/>
              <a:t>قلب ما يك ماهيچه توخالي است.</a:t>
            </a:r>
          </a:p>
          <a:p>
            <a:r>
              <a:rPr lang="fa-IR" dirty="0" smtClean="0"/>
              <a:t>قلب ما در درون قفسه سينه قرار گرفته است.</a:t>
            </a:r>
          </a:p>
          <a:p>
            <a:r>
              <a:rPr lang="fa-IR" dirty="0" smtClean="0"/>
              <a:t>قلب ما در وسط قفسه سينه و اندكي متمايل به سمت چپ است.</a:t>
            </a:r>
          </a:p>
          <a:p>
            <a:r>
              <a:rPr lang="fa-IR" dirty="0" smtClean="0"/>
              <a:t>اگر انگشتتان را در زير سينه چپ و بين دو دنده قرار دهيد، ميتوانيد ضربه نوك قلب را به آن احساس كنيد.</a:t>
            </a:r>
            <a:endParaRPr lang="en-US" dirty="0"/>
          </a:p>
        </p:txBody>
      </p:sp>
      <p:pic>
        <p:nvPicPr>
          <p:cNvPr id="4" name="Picture 3" descr="k.bmp"/>
          <p:cNvPicPr>
            <a:picLocks noChangeAspect="1"/>
          </p:cNvPicPr>
          <p:nvPr/>
        </p:nvPicPr>
        <p:blipFill>
          <a:blip r:embed="rId2"/>
          <a:stretch>
            <a:fillRect/>
          </a:stretch>
        </p:blipFill>
        <p:spPr>
          <a:xfrm>
            <a:off x="156727" y="2714620"/>
            <a:ext cx="3629455" cy="24601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834</Words>
  <Application>Microsoft Office PowerPoint</Application>
  <PresentationFormat>On-screen Show (4:3)</PresentationFormat>
  <Paragraphs>77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قلب</vt:lpstr>
      <vt:lpstr>لطفاً به اين چند عدد فكر كنيد</vt:lpstr>
      <vt:lpstr>Slide 3</vt:lpstr>
      <vt:lpstr>Slide 4</vt:lpstr>
      <vt:lpstr>Slide 5</vt:lpstr>
      <vt:lpstr>Slide 6</vt:lpstr>
      <vt:lpstr>Slide 7</vt:lpstr>
      <vt:lpstr>Slide 8</vt:lpstr>
      <vt:lpstr>قلب ما كجاست؟</vt:lpstr>
      <vt:lpstr>قلب ما چه كارهايي مي‌كند؟</vt:lpstr>
      <vt:lpstr>قلب ما چه كارهايي مي‌كند؟ (ادامه)</vt:lpstr>
      <vt:lpstr>قلب در كلاس درس</vt:lpstr>
      <vt:lpstr>قلب در زنگ ورزش</vt:lpstr>
      <vt:lpstr>قلب روي ميز غذاخوري</vt:lpstr>
      <vt:lpstr>قلب در جنگل</vt:lpstr>
      <vt:lpstr>Slide 16</vt:lpstr>
      <vt:lpstr>قلب از چه چيزهايي خوشش نمي‌آيد؟</vt:lpstr>
      <vt:lpstr>فشار خون بالا</vt:lpstr>
      <vt:lpstr>قند،‌ نمك و چربي زيادي</vt:lpstr>
      <vt:lpstr>تنبلي و بي‌تحركي</vt:lpstr>
      <vt:lpstr>آلودگي هوا</vt:lpstr>
      <vt:lpstr>Slide 22</vt:lpstr>
      <vt:lpstr>چگونه از قلب خود محافظت كنيم؟</vt:lpstr>
      <vt:lpstr>خوب ورزش كنيم</vt:lpstr>
      <vt:lpstr>خوب بخوابيم</vt:lpstr>
      <vt:lpstr>خوب و درست غذا بخوريم</vt:lpstr>
      <vt:lpstr>هله‌هوله نخوريم</vt:lpstr>
      <vt:lpstr>مواظب گلودردها باشيم</vt:lpstr>
      <vt:lpstr>Slide 29</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قلب</dc:title>
  <dc:creator>MRT</dc:creator>
  <cp:lastModifiedBy>MRT</cp:lastModifiedBy>
  <cp:revision>16</cp:revision>
  <dcterms:created xsi:type="dcterms:W3CDTF">2013-04-10T17:40:27Z</dcterms:created>
  <dcterms:modified xsi:type="dcterms:W3CDTF">2013-04-11T04:09:04Z</dcterms:modified>
</cp:coreProperties>
</file>